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76" r:id="rId7"/>
    <p:sldId id="262" r:id="rId8"/>
    <p:sldId id="263" r:id="rId9"/>
    <p:sldId id="266" r:id="rId10"/>
    <p:sldId id="267" r:id="rId11"/>
    <p:sldId id="268" r:id="rId12"/>
    <p:sldId id="269" r:id="rId13"/>
    <p:sldId id="280" r:id="rId14"/>
    <p:sldId id="281" r:id="rId15"/>
    <p:sldId id="282" r:id="rId16"/>
    <p:sldId id="278" r:id="rId17"/>
    <p:sldId id="279" r:id="rId18"/>
    <p:sldId id="270" r:id="rId19"/>
    <p:sldId id="274" r:id="rId20"/>
    <p:sldId id="275" r:id="rId21"/>
    <p:sldId id="277" r:id="rId22"/>
    <p:sldId id="273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69F1-BD2E-4FAB-AA0C-B473B826734E}" type="datetimeFigureOut">
              <a:rPr lang="en-IN" smtClean="0"/>
              <a:t>26-12-2016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9004-7A5D-4F0F-A799-327960E399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77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52E-B98D-450B-A419-61803D74A26C}" type="datetime1">
              <a:rPr lang="en-IN" smtClean="0"/>
              <a:t>26-12-2016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11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0CE8-483C-42EF-A2C0-290ED0FABC85}" type="datetime1">
              <a:rPr lang="en-IN" smtClean="0"/>
              <a:t>26-12-2016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56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8271-3EC1-44C1-B4E0-13E6EF3DFB04}" type="datetime1">
              <a:rPr lang="en-IN" smtClean="0"/>
              <a:t>26-12-2016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93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446F-ED51-48F9-ABE9-83B49206C8F0}" type="datetime1">
              <a:rPr lang="en-IN" smtClean="0"/>
              <a:t>26-12-2016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21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9002-F125-4DB2-88A5-BE12B57196D5}" type="datetime1">
              <a:rPr lang="en-IN" smtClean="0"/>
              <a:t>26-12-2016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4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56DB-DF80-44A6-BA4B-1724305879ED}" type="datetime1">
              <a:rPr lang="en-IN" smtClean="0"/>
              <a:t>26-12-2016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972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6D46-923F-4C1D-BA3C-9E54F97E8CE9}" type="datetime1">
              <a:rPr lang="en-IN" smtClean="0"/>
              <a:t>26-12-2016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2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3EC-56F7-4E87-BF83-5138B4BE5861}" type="datetime1">
              <a:rPr lang="en-IN" smtClean="0"/>
              <a:t>26-12-2016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63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AD2-6912-4284-A7B0-072D1474A8FA}" type="datetime1">
              <a:rPr lang="en-IN" smtClean="0"/>
              <a:t>26-12-2016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45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B8F1-8B54-4DB2-82EA-82C0F49378FD}" type="datetime1">
              <a:rPr lang="en-IN" smtClean="0"/>
              <a:t>26-12-2016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670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2FD3-52F6-484B-A434-FFE0DE3F1DB7}" type="datetime1">
              <a:rPr lang="en-IN" smtClean="0"/>
              <a:t>26-12-2016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472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22CB-3F71-4046-9D16-1A520170C161}" type="datetime1">
              <a:rPr lang="en-IN" smtClean="0"/>
              <a:t>26-12-2016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4253-3B02-4AA9-BF27-068EADFEE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311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r>
              <a:rPr lang="en-US" b="1" dirty="0" smtClean="0"/>
              <a:t>HeyMath! User Guide - Teachers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0768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98678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33265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assignment - Quiz</a:t>
            </a:r>
            <a:endParaRPr lang="en-IN" sz="2800" b="1" dirty="0"/>
          </a:p>
        </p:txBody>
      </p:sp>
      <p:sp>
        <p:nvSpPr>
          <p:cNvPr id="6" name="Left Arrow Callout 5"/>
          <p:cNvSpPr/>
          <p:nvPr/>
        </p:nvSpPr>
        <p:spPr>
          <a:xfrm>
            <a:off x="1547664" y="4541466"/>
            <a:ext cx="2116740" cy="55989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746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a topic to view/select questions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" name="Left Arrow Callout 6"/>
          <p:cNvSpPr/>
          <p:nvPr/>
        </p:nvSpPr>
        <p:spPr>
          <a:xfrm rot="5400000">
            <a:off x="7668345" y="4293099"/>
            <a:ext cx="1152126" cy="1152128"/>
          </a:xfrm>
          <a:prstGeom prst="leftArrowCallout">
            <a:avLst>
              <a:gd name="adj1" fmla="val 22826"/>
              <a:gd name="adj2" fmla="val 30430"/>
              <a:gd name="adj3" fmla="val 23913"/>
              <a:gd name="adj4" fmla="val 7799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1019310" y="2941023"/>
            <a:ext cx="1584176" cy="48095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223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to add </a:t>
            </a:r>
            <a:r>
              <a:rPr lang="en-US" sz="1200" dirty="0" smtClean="0">
                <a:solidFill>
                  <a:schemeClr val="tx1"/>
                </a:solidFill>
              </a:rPr>
              <a:t>question types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5819" y="4639692"/>
            <a:ext cx="952645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Set the number of questions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9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13662" b="28905"/>
          <a:stretch/>
        </p:blipFill>
        <p:spPr bwMode="auto">
          <a:xfrm>
            <a:off x="251520" y="801256"/>
            <a:ext cx="8552275" cy="4654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33265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</a:t>
            </a:r>
            <a:r>
              <a:rPr lang="en-US" b="1" dirty="0" smtClean="0"/>
              <a:t> </a:t>
            </a:r>
            <a:r>
              <a:rPr lang="en-US" sz="2800" b="1" dirty="0" smtClean="0"/>
              <a:t>to create assignment - Quiz</a:t>
            </a:r>
            <a:endParaRPr lang="en-IN" sz="2800" b="1" dirty="0"/>
          </a:p>
        </p:txBody>
      </p:sp>
      <p:sp>
        <p:nvSpPr>
          <p:cNvPr id="6" name="Up Arrow Callout 5"/>
          <p:cNvSpPr/>
          <p:nvPr/>
        </p:nvSpPr>
        <p:spPr>
          <a:xfrm>
            <a:off x="755576" y="2197932"/>
            <a:ext cx="1512168" cy="55989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372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Enter the Title/Topic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6012160" y="2223103"/>
            <a:ext cx="1944216" cy="64807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223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preview the questions in student view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549122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re-arrange the questions by drag &amp; drop</a:t>
            </a:r>
            <a:endParaRPr lang="en-IN" dirty="0"/>
          </a:p>
        </p:txBody>
      </p:sp>
      <p:sp>
        <p:nvSpPr>
          <p:cNvPr id="10" name="Right Arrow Callout 9"/>
          <p:cNvSpPr/>
          <p:nvPr/>
        </p:nvSpPr>
        <p:spPr>
          <a:xfrm>
            <a:off x="5961099" y="1298057"/>
            <a:ext cx="2046338" cy="42887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892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save the order of questions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8016524" y="1726936"/>
            <a:ext cx="1127475" cy="69395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5986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delete assignment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2" name="Left Arrow Callout 11"/>
          <p:cNvSpPr/>
          <p:nvPr/>
        </p:nvSpPr>
        <p:spPr>
          <a:xfrm>
            <a:off x="4283968" y="1484784"/>
            <a:ext cx="1404664" cy="42887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99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Step 2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03722"/>
            <a:ext cx="7915870" cy="556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42443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assignment - Quiz</a:t>
            </a:r>
            <a:endParaRPr lang="en-IN" sz="2800" b="1" dirty="0"/>
          </a:p>
        </p:txBody>
      </p:sp>
      <p:sp>
        <p:nvSpPr>
          <p:cNvPr id="11" name="Left Arrow Callout 10"/>
          <p:cNvSpPr/>
          <p:nvPr/>
        </p:nvSpPr>
        <p:spPr>
          <a:xfrm>
            <a:off x="5220072" y="703723"/>
            <a:ext cx="1404664" cy="42887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99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Step 3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2" name="Left Arrow Callout 11"/>
          <p:cNvSpPr/>
          <p:nvPr/>
        </p:nvSpPr>
        <p:spPr>
          <a:xfrm>
            <a:off x="1547664" y="1498394"/>
            <a:ext cx="1800200" cy="42887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99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here to add reading lessons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1979712" y="2636912"/>
            <a:ext cx="1872208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99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Provide instructions for students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4" name="Left Arrow Callout 13"/>
          <p:cNvSpPr/>
          <p:nvPr/>
        </p:nvSpPr>
        <p:spPr>
          <a:xfrm>
            <a:off x="2686183" y="3569442"/>
            <a:ext cx="1747739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99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the Level &amp; Subject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5" name="Left Arrow Callout 14"/>
          <p:cNvSpPr/>
          <p:nvPr/>
        </p:nvSpPr>
        <p:spPr>
          <a:xfrm>
            <a:off x="4988034" y="5708108"/>
            <a:ext cx="2450928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99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Set the Start &amp; Due dates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624461" y="4149080"/>
            <a:ext cx="307579" cy="122413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4988034" y="4530315"/>
            <a:ext cx="2088232" cy="46166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Select class/Bands/Individuals to assign quiz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388424" cy="194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332656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assignment - Worksheet</a:t>
            </a:r>
            <a:endParaRPr lang="en-IN" sz="2800" b="1" dirty="0"/>
          </a:p>
        </p:txBody>
      </p:sp>
      <p:sp>
        <p:nvSpPr>
          <p:cNvPr id="7" name="Right Arrow Callout 6"/>
          <p:cNvSpPr/>
          <p:nvPr/>
        </p:nvSpPr>
        <p:spPr>
          <a:xfrm>
            <a:off x="4199234" y="2504131"/>
            <a:ext cx="1872208" cy="504056"/>
          </a:xfrm>
          <a:prstGeom prst="right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create worksheet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" y="923924"/>
            <a:ext cx="9036496" cy="52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166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assignment - Worksheet</a:t>
            </a:r>
            <a:endParaRPr lang="en-IN" sz="2800" b="1" dirty="0"/>
          </a:p>
        </p:txBody>
      </p:sp>
      <p:sp>
        <p:nvSpPr>
          <p:cNvPr id="7" name="Left Arrow Callout 6"/>
          <p:cNvSpPr/>
          <p:nvPr/>
        </p:nvSpPr>
        <p:spPr>
          <a:xfrm>
            <a:off x="1475656" y="4797152"/>
            <a:ext cx="1872208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74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see the questions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843808" y="2880106"/>
            <a:ext cx="1440160" cy="504056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the Level  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2972350" y="4005064"/>
            <a:ext cx="1872208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74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select </a:t>
            </a:r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US" sz="1200" dirty="0" smtClean="0">
                <a:solidFill>
                  <a:schemeClr val="tx1"/>
                </a:solidFill>
              </a:rPr>
              <a:t> question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99158" y="2803159"/>
            <a:ext cx="1908453" cy="1018825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Questions can be filtered based on Topics / Exam Papers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2726" r="14000"/>
          <a:stretch/>
        </p:blipFill>
        <p:spPr bwMode="auto">
          <a:xfrm>
            <a:off x="899592" y="836712"/>
            <a:ext cx="7344816" cy="5540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0091"/>
            <a:ext cx="608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assignment - Worksheet</a:t>
            </a:r>
            <a:endParaRPr lang="en-IN" sz="2800" b="1" dirty="0"/>
          </a:p>
        </p:txBody>
      </p:sp>
      <p:sp>
        <p:nvSpPr>
          <p:cNvPr id="7" name="Up Arrow Callout 6"/>
          <p:cNvSpPr/>
          <p:nvPr/>
        </p:nvSpPr>
        <p:spPr>
          <a:xfrm>
            <a:off x="755576" y="1914560"/>
            <a:ext cx="1296144" cy="504056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doc/pdf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4201666" y="836712"/>
            <a:ext cx="1378446" cy="42401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74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Step 2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3275856" y="1556792"/>
            <a:ext cx="1728192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62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download your worksheet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6084168" y="548680"/>
            <a:ext cx="1553319" cy="102959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09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Save your worksheet in Drafts and continue later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7524328" y="1123638"/>
            <a:ext cx="1112887" cy="71833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543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delete the worksheet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0294" y="764704"/>
            <a:ext cx="7776864" cy="5601806"/>
            <a:chOff x="370294" y="686058"/>
            <a:chExt cx="7776864" cy="568045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6" r="16052" b="37372"/>
            <a:stretch/>
          </p:blipFill>
          <p:spPr bwMode="auto">
            <a:xfrm>
              <a:off x="370294" y="2513389"/>
              <a:ext cx="7776864" cy="3853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94" y="686058"/>
              <a:ext cx="7776864" cy="1810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610265" y="224934"/>
            <a:ext cx="562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assignment - PRASSO</a:t>
            </a:r>
            <a:endParaRPr lang="en-IN" sz="2800" b="1" dirty="0"/>
          </a:p>
        </p:txBody>
      </p:sp>
      <p:sp>
        <p:nvSpPr>
          <p:cNvPr id="11" name="Right Arrow Callout 10"/>
          <p:cNvSpPr/>
          <p:nvPr/>
        </p:nvSpPr>
        <p:spPr>
          <a:xfrm>
            <a:off x="3734501" y="1785665"/>
            <a:ext cx="2035038" cy="71063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48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PRASSO to assign topics to students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7" name="Left Arrow Callout 16"/>
          <p:cNvSpPr/>
          <p:nvPr/>
        </p:nvSpPr>
        <p:spPr>
          <a:xfrm>
            <a:off x="1610265" y="3914308"/>
            <a:ext cx="2025631" cy="594811"/>
          </a:xfrm>
          <a:prstGeom prst="left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on a topic to view the question types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1907704" y="2496303"/>
            <a:ext cx="1728193" cy="59481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502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Start to select &amp; assign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0" name="Right Arrow Callout 19"/>
          <p:cNvSpPr/>
          <p:nvPr/>
        </p:nvSpPr>
        <p:spPr>
          <a:xfrm>
            <a:off x="5345308" y="2514425"/>
            <a:ext cx="1891022" cy="5585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912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 to see the recommendation Log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1" name="Left Arrow Callout 20"/>
          <p:cNvSpPr/>
          <p:nvPr/>
        </p:nvSpPr>
        <p:spPr>
          <a:xfrm>
            <a:off x="7884368" y="2365723"/>
            <a:ext cx="1177599" cy="855969"/>
          </a:xfrm>
          <a:prstGeom prst="left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 to see the </a:t>
            </a:r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en-US" sz="1200" dirty="0" smtClean="0">
                <a:solidFill>
                  <a:schemeClr val="tx1"/>
                </a:solidFill>
              </a:rPr>
              <a:t>rasso reports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2" name="Right Arrow Callout 21"/>
          <p:cNvSpPr/>
          <p:nvPr/>
        </p:nvSpPr>
        <p:spPr>
          <a:xfrm>
            <a:off x="5769539" y="3501009"/>
            <a:ext cx="1773602" cy="4133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17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 to Student view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01988"/>
            <a:ext cx="7992888" cy="57513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82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16035" r="14077" b="25453"/>
          <a:stretch/>
        </p:blipFill>
        <p:spPr bwMode="auto">
          <a:xfrm>
            <a:off x="102870" y="1340768"/>
            <a:ext cx="8717602" cy="4002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627784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to create assignment - PRASSO</a:t>
            </a:r>
            <a:endParaRPr lang="en-IN" b="1" dirty="0"/>
          </a:p>
        </p:txBody>
      </p:sp>
      <p:sp>
        <p:nvSpPr>
          <p:cNvPr id="21" name="Left Arrow Callout 20"/>
          <p:cNvSpPr/>
          <p:nvPr/>
        </p:nvSpPr>
        <p:spPr>
          <a:xfrm>
            <a:off x="2745522" y="1340768"/>
            <a:ext cx="1800200" cy="64807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82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 on Proceed to select the classes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6" name="Left Arrow Callout 15"/>
          <p:cNvSpPr/>
          <p:nvPr/>
        </p:nvSpPr>
        <p:spPr>
          <a:xfrm>
            <a:off x="2411760" y="2348880"/>
            <a:ext cx="1656184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82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the level &amp; Class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7925594" y="5317377"/>
            <a:ext cx="1188640" cy="9521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017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on Assign to send it to your </a:t>
            </a:r>
            <a:r>
              <a:rPr lang="en-US" sz="1200" dirty="0" smtClean="0">
                <a:solidFill>
                  <a:schemeClr val="tx1"/>
                </a:solidFill>
              </a:rPr>
              <a:t>students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2297" r="31332" b="67482"/>
          <a:stretch/>
        </p:blipFill>
        <p:spPr bwMode="auto">
          <a:xfrm>
            <a:off x="179512" y="942544"/>
            <a:ext cx="8712968" cy="20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627784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Reports</a:t>
            </a:r>
            <a:endParaRPr lang="en-IN" b="1" dirty="0"/>
          </a:p>
        </p:txBody>
      </p:sp>
      <p:sp>
        <p:nvSpPr>
          <p:cNvPr id="16" name="Right Arrow Callout 15"/>
          <p:cNvSpPr/>
          <p:nvPr/>
        </p:nvSpPr>
        <p:spPr>
          <a:xfrm>
            <a:off x="5148064" y="1155368"/>
            <a:ext cx="1891481" cy="78798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52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on Reports to view teachers/students usage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73016"/>
            <a:ext cx="799288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Reports –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teacher can see the login/lessons accessed/assignments issued of self as well as of other teachers in the school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teacher can see the </a:t>
            </a:r>
            <a:r>
              <a:rPr lang="en-US" dirty="0"/>
              <a:t>login/lessons accessed/assignments </a:t>
            </a:r>
            <a:r>
              <a:rPr lang="en-US" dirty="0" smtClean="0"/>
              <a:t>accessed (or) submitted by </a:t>
            </a:r>
            <a:r>
              <a:rPr lang="en-US" dirty="0" smtClean="0"/>
              <a:t>students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35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627784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Reports - Teachers</a:t>
            </a:r>
            <a:endParaRPr lang="en-IN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r="30311" b="23037"/>
          <a:stretch/>
        </p:blipFill>
        <p:spPr bwMode="auto">
          <a:xfrm>
            <a:off x="187039" y="957664"/>
            <a:ext cx="8265866" cy="4902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Callout 7"/>
          <p:cNvSpPr/>
          <p:nvPr/>
        </p:nvSpPr>
        <p:spPr>
          <a:xfrm>
            <a:off x="2627784" y="2884294"/>
            <a:ext cx="1903753" cy="61671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346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the dates to retrieve the usage for a period of time.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5220072" y="3501008"/>
            <a:ext cx="1903753" cy="57606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591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Customise your table by removing column </a:t>
            </a:r>
            <a:r>
              <a:rPr lang="en-US" sz="1200" dirty="0" smtClean="0">
                <a:solidFill>
                  <a:schemeClr val="tx1"/>
                </a:solidFill>
              </a:rPr>
              <a:t>heads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5924379" y="2846576"/>
            <a:ext cx="1903753" cy="57606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98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view graphic representation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7657947" y="4268110"/>
            <a:ext cx="1140307" cy="86409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535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export the report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876974"/>
            <a:ext cx="3600400" cy="47269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on Logins / Lessons Accessed / Assignments Assigned to view the relevant data</a:t>
            </a:r>
            <a:endParaRPr lang="en-IN" sz="12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71748" y="1349672"/>
            <a:ext cx="2" cy="207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1680" y="1556792"/>
            <a:ext cx="52565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/>
          <p:nvPr/>
        </p:nvCxnSpPr>
        <p:spPr>
          <a:xfrm>
            <a:off x="1691680" y="1556792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371748" y="1556792"/>
            <a:ext cx="2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948264" y="1556792"/>
            <a:ext cx="4967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6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81064"/>
            <a:ext cx="8640960" cy="46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Logging into HeyMath!</a:t>
            </a:r>
            <a:endParaRPr lang="en-IN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6" name="Right Arrow Callout 5"/>
          <p:cNvSpPr/>
          <p:nvPr/>
        </p:nvSpPr>
        <p:spPr>
          <a:xfrm>
            <a:off x="1259632" y="2924944"/>
            <a:ext cx="2232248" cy="120119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9092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the HeyMath! </a:t>
            </a:r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ser ID &amp; Password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Left Arrow Callout 7"/>
          <p:cNvSpPr/>
          <p:nvPr/>
        </p:nvSpPr>
        <p:spPr>
          <a:xfrm rot="5400000">
            <a:off x="6842841" y="1986251"/>
            <a:ext cx="2821379" cy="145840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041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1462" y="2448579"/>
            <a:ext cx="1341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SIGN IN to enter your User </a:t>
            </a:r>
            <a:r>
              <a:rPr lang="en-US" dirty="0" smtClean="0"/>
              <a:t>ID </a:t>
            </a:r>
            <a:r>
              <a:rPr lang="en-US" dirty="0" smtClean="0"/>
              <a:t>and Password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567325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logging in, you will see the Dashboard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" y="980728"/>
            <a:ext cx="9053099" cy="491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627784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Reports - Students</a:t>
            </a:r>
            <a:endParaRPr lang="en-IN" b="1" dirty="0"/>
          </a:p>
        </p:txBody>
      </p:sp>
      <p:sp>
        <p:nvSpPr>
          <p:cNvPr id="9" name="Right Arrow Callout 8"/>
          <p:cNvSpPr/>
          <p:nvPr/>
        </p:nvSpPr>
        <p:spPr>
          <a:xfrm>
            <a:off x="5924379" y="3685998"/>
            <a:ext cx="1903753" cy="57606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48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Customise your table by removing column heads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50308" y="1412776"/>
            <a:ext cx="3600400" cy="47269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on Logins / Lessons Accessed / Assignments Assigned to view the relevant data</a:t>
            </a:r>
            <a:endParaRPr lang="en-IN" sz="12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79760" y="1885474"/>
            <a:ext cx="2" cy="335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99692" y="2220620"/>
            <a:ext cx="52565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99692" y="2220620"/>
            <a:ext cx="0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79762" y="2220620"/>
            <a:ext cx="0" cy="1703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61243" y="2220620"/>
            <a:ext cx="0" cy="1703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60" y="1268760"/>
            <a:ext cx="1481950" cy="19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Down Arrow Callout 20"/>
          <p:cNvSpPr/>
          <p:nvPr/>
        </p:nvSpPr>
        <p:spPr>
          <a:xfrm>
            <a:off x="1046555" y="1366960"/>
            <a:ext cx="1797253" cy="51851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725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the Level &amp; Class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8050810" y="3068959"/>
            <a:ext cx="1057694" cy="84580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13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here to export the </a:t>
            </a:r>
            <a:r>
              <a:rPr lang="en-US" sz="1200" dirty="0" smtClean="0">
                <a:solidFill>
                  <a:schemeClr val="tx1"/>
                </a:solidFill>
              </a:rPr>
              <a:t>report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627784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Assignment Reports</a:t>
            </a:r>
            <a:endParaRPr lang="en-IN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9846" r="5972" b="17128"/>
          <a:stretch/>
        </p:blipFill>
        <p:spPr bwMode="auto">
          <a:xfrm>
            <a:off x="240701" y="1124743"/>
            <a:ext cx="8785177" cy="4018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eft Arrow Callout 19"/>
          <p:cNvSpPr/>
          <p:nvPr/>
        </p:nvSpPr>
        <p:spPr>
          <a:xfrm>
            <a:off x="1906608" y="1039033"/>
            <a:ext cx="1872208" cy="5760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01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</a:t>
            </a:r>
            <a:r>
              <a:rPr lang="en-US" sz="1200" dirty="0" smtClean="0">
                <a:solidFill>
                  <a:schemeClr val="tx1"/>
                </a:solidFill>
              </a:rPr>
              <a:t>to view the question wise report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6034" r="11091" b="78559"/>
          <a:stretch/>
        </p:blipFill>
        <p:spPr bwMode="auto">
          <a:xfrm>
            <a:off x="251520" y="930713"/>
            <a:ext cx="8756246" cy="989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627784" y="3326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Edit Profile</a:t>
            </a:r>
            <a:endParaRPr lang="en-IN" sz="2800" dirty="0"/>
          </a:p>
        </p:txBody>
      </p:sp>
      <p:sp>
        <p:nvSpPr>
          <p:cNvPr id="16" name="Right Arrow Callout 15"/>
          <p:cNvSpPr/>
          <p:nvPr/>
        </p:nvSpPr>
        <p:spPr>
          <a:xfrm>
            <a:off x="6228184" y="1074728"/>
            <a:ext cx="1603723" cy="57963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52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update your profile / Contact us</a:t>
            </a:r>
            <a:endParaRPr lang="en-IN" sz="12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15928" r="13220" b="33204"/>
          <a:stretch/>
        </p:blipFill>
        <p:spPr bwMode="auto">
          <a:xfrm>
            <a:off x="379815" y="2348880"/>
            <a:ext cx="8146042" cy="3168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99334" y="3398712"/>
            <a:ext cx="1928450" cy="96639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You can change your password here and update a valid email </a:t>
            </a:r>
            <a:r>
              <a:rPr lang="en-US" sz="1200" dirty="0" smtClean="0">
                <a:solidFill>
                  <a:schemeClr val="tx1"/>
                </a:solidFill>
              </a:rPr>
              <a:t>address 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771800" y="2924944"/>
            <a:ext cx="432048" cy="144016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ight Arrow Callout 18"/>
          <p:cNvSpPr/>
          <p:nvPr/>
        </p:nvSpPr>
        <p:spPr>
          <a:xfrm>
            <a:off x="4759803" y="5013176"/>
            <a:ext cx="2124236" cy="7200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52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Teachers can reset the password for students by clicking here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711860"/>
            <a:ext cx="8653728" cy="5111410"/>
            <a:chOff x="251520" y="1007771"/>
            <a:chExt cx="8653728" cy="511141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07771"/>
              <a:ext cx="8653728" cy="4667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3" t="71422" r="11770" b="21645"/>
            <a:stretch/>
          </p:blipFill>
          <p:spPr bwMode="auto">
            <a:xfrm>
              <a:off x="251520" y="5675668"/>
              <a:ext cx="8653728" cy="443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627784" y="1886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Contact Us</a:t>
            </a:r>
            <a:endParaRPr lang="en-IN" sz="2800" b="1" dirty="0"/>
          </a:p>
        </p:txBody>
      </p:sp>
      <p:sp>
        <p:nvSpPr>
          <p:cNvPr id="16" name="Right Arrow Callout 15"/>
          <p:cNvSpPr/>
          <p:nvPr/>
        </p:nvSpPr>
        <p:spPr>
          <a:xfrm>
            <a:off x="5940152" y="1340768"/>
            <a:ext cx="1737965" cy="57963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52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Contact </a:t>
            </a:r>
            <a:r>
              <a:rPr lang="en-US" sz="1200" dirty="0" smtClean="0">
                <a:solidFill>
                  <a:schemeClr val="tx1"/>
                </a:solidFill>
              </a:rPr>
              <a:t>Us </a:t>
            </a:r>
            <a:r>
              <a:rPr lang="en-US" sz="1200" dirty="0" smtClean="0">
                <a:solidFill>
                  <a:schemeClr val="tx1"/>
                </a:solidFill>
              </a:rPr>
              <a:t>to send </a:t>
            </a:r>
            <a:r>
              <a:rPr lang="en-US" sz="1200" dirty="0" smtClean="0">
                <a:solidFill>
                  <a:schemeClr val="tx1"/>
                </a:solidFill>
              </a:rPr>
              <a:t>a message </a:t>
            </a:r>
            <a:r>
              <a:rPr lang="en-US" sz="1200" dirty="0" smtClean="0">
                <a:solidFill>
                  <a:schemeClr val="tx1"/>
                </a:solidFill>
              </a:rPr>
              <a:t>to HeyMath!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2185907" y="2750382"/>
            <a:ext cx="2124236" cy="59133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981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the nature of the query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3950158" y="3933056"/>
            <a:ext cx="2124236" cy="59133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18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Type in your message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4" name="Left Arrow Callout 13"/>
          <p:cNvSpPr/>
          <p:nvPr/>
        </p:nvSpPr>
        <p:spPr>
          <a:xfrm>
            <a:off x="1403649" y="4509983"/>
            <a:ext cx="1656184" cy="59133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164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Use this to attach files / screenshots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2" name="Left Arrow Callout 11"/>
          <p:cNvSpPr/>
          <p:nvPr/>
        </p:nvSpPr>
        <p:spPr>
          <a:xfrm>
            <a:off x="4860032" y="5675668"/>
            <a:ext cx="3096344" cy="63365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82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to send your message.  HeyMath! Support team will revert to you at the earliest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81199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note that you will receive a reply only if your email ID is </a:t>
            </a:r>
            <a:r>
              <a:rPr lang="en-US" dirty="0" smtClean="0">
                <a:solidFill>
                  <a:srgbClr val="FF0000"/>
                </a:solidFill>
              </a:rPr>
              <a:t>a valid one.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© HeyMath!</a:t>
            </a:r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607041" y="270892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7096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1519" y="6571262"/>
            <a:ext cx="2895600" cy="286738"/>
          </a:xfrm>
        </p:spPr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grpSp>
        <p:nvGrpSpPr>
          <p:cNvPr id="7" name="Group 6"/>
          <p:cNvGrpSpPr/>
          <p:nvPr/>
        </p:nvGrpSpPr>
        <p:grpSpPr>
          <a:xfrm>
            <a:off x="328230" y="557973"/>
            <a:ext cx="8352928" cy="5925052"/>
            <a:chOff x="328230" y="557973"/>
            <a:chExt cx="8352928" cy="592505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7" t="7521" r="14222" b="30021"/>
            <a:stretch/>
          </p:blipFill>
          <p:spPr bwMode="auto">
            <a:xfrm>
              <a:off x="328230" y="2427503"/>
              <a:ext cx="8352928" cy="4055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47504" y="557973"/>
              <a:ext cx="8333654" cy="1869530"/>
              <a:chOff x="370424" y="557973"/>
              <a:chExt cx="8333654" cy="1869530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62" r="13153" b="87084"/>
              <a:stretch/>
            </p:blipFill>
            <p:spPr bwMode="auto">
              <a:xfrm>
                <a:off x="370424" y="557973"/>
                <a:ext cx="8333654" cy="825058"/>
              </a:xfrm>
              <a:prstGeom prst="rect">
                <a:avLst/>
              </a:prstGeom>
              <a:noFill/>
              <a:ln>
                <a:noFill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07" t="20574" r="14783" b="63426"/>
              <a:stretch/>
            </p:blipFill>
            <p:spPr bwMode="auto">
              <a:xfrm>
                <a:off x="370424" y="1383031"/>
                <a:ext cx="8333654" cy="104447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2" name="Up Arrow Callout 41"/>
          <p:cNvSpPr/>
          <p:nvPr/>
        </p:nvSpPr>
        <p:spPr>
          <a:xfrm>
            <a:off x="3563887" y="2017979"/>
            <a:ext cx="2592289" cy="57606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590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can see your quick usage here</a:t>
            </a:r>
            <a:endParaRPr lang="en-I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Up Arrow Callout 1"/>
          <p:cNvSpPr/>
          <p:nvPr/>
        </p:nvSpPr>
        <p:spPr>
          <a:xfrm>
            <a:off x="5724128" y="742256"/>
            <a:ext cx="1656184" cy="45449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590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smtClean="0">
                <a:solidFill>
                  <a:schemeClr val="tx1"/>
                </a:solidFill>
              </a:rPr>
              <a:t>Other </a:t>
            </a:r>
            <a:r>
              <a:rPr lang="en-IN" sz="1200" dirty="0">
                <a:solidFill>
                  <a:schemeClr val="tx1"/>
                </a:solidFill>
              </a:rPr>
              <a:t> </a:t>
            </a:r>
            <a:r>
              <a:rPr lang="en-IN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menus</a:t>
            </a:r>
            <a:endParaRPr lang="en-I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Up Arrow Callout 43"/>
          <p:cNvSpPr/>
          <p:nvPr/>
        </p:nvSpPr>
        <p:spPr>
          <a:xfrm>
            <a:off x="1900854" y="3645024"/>
            <a:ext cx="4615362" cy="93610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590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Assignments that are currently in progress for students are shown </a:t>
            </a:r>
            <a:r>
              <a:rPr lang="en-US" sz="1200" dirty="0" smtClean="0">
                <a:solidFill>
                  <a:schemeClr val="tx1"/>
                </a:solidFill>
              </a:rPr>
              <a:t>here.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Teachers can easily track submissions and  click here to view reports</a:t>
            </a:r>
            <a:endParaRPr lang="en-I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Up Arrow Callout 42"/>
          <p:cNvSpPr/>
          <p:nvPr/>
        </p:nvSpPr>
        <p:spPr>
          <a:xfrm>
            <a:off x="370424" y="5292040"/>
            <a:ext cx="2461972" cy="86409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590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Your assignments still under creation are listed here for quick access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79912" y="5742894"/>
            <a:ext cx="1584176" cy="29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5" name="Left Arrow Callout 44"/>
          <p:cNvSpPr/>
          <p:nvPr/>
        </p:nvSpPr>
        <p:spPr>
          <a:xfrm>
            <a:off x="5430350" y="5496117"/>
            <a:ext cx="2304256" cy="9869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874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Calendar gives a snapshot of assignments  that are in progress  to  help teachers plan their schedule</a:t>
            </a:r>
            <a:endParaRPr lang="en-I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3563888" y="836712"/>
            <a:ext cx="2461972" cy="79208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590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 signing in, you will  land on the Dashboard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230" y="557973"/>
            <a:ext cx="8352928" cy="603937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483768" y="3475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HeyMath! Dashboard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289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r="13616"/>
          <a:stretch/>
        </p:blipFill>
        <p:spPr bwMode="auto">
          <a:xfrm>
            <a:off x="899592" y="663729"/>
            <a:ext cx="7488832" cy="5698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Callout 1"/>
          <p:cNvSpPr/>
          <p:nvPr/>
        </p:nvSpPr>
        <p:spPr>
          <a:xfrm>
            <a:off x="1475656" y="2132856"/>
            <a:ext cx="2088232" cy="7200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08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on the pointers to view the </a:t>
            </a:r>
            <a:r>
              <a:rPr lang="en-US" sz="1200" dirty="0">
                <a:solidFill>
                  <a:schemeClr val="tx1"/>
                </a:solidFill>
              </a:rPr>
              <a:t>assignment</a:t>
            </a:r>
            <a:r>
              <a:rPr lang="en-US" sz="1200" dirty="0" smtClean="0">
                <a:solidFill>
                  <a:schemeClr val="tx1"/>
                </a:solidFill>
              </a:rPr>
              <a:t> details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619672" y="4653136"/>
            <a:ext cx="3456384" cy="7200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9104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Last viewed lessons are </a:t>
            </a:r>
            <a:r>
              <a:rPr lang="en-US" sz="1200" dirty="0">
                <a:solidFill>
                  <a:schemeClr val="tx1"/>
                </a:solidFill>
              </a:rPr>
              <a:t>shown</a:t>
            </a:r>
            <a:r>
              <a:rPr lang="en-US" sz="1200" dirty="0" smtClean="0">
                <a:solidFill>
                  <a:schemeClr val="tx1"/>
                </a:solidFill>
              </a:rPr>
              <a:t> here which </a:t>
            </a:r>
            <a:r>
              <a:rPr lang="en-US" sz="1200" dirty="0" smtClean="0">
                <a:solidFill>
                  <a:schemeClr val="tx1"/>
                </a:solidFill>
              </a:rPr>
              <a:t>serve </a:t>
            </a:r>
            <a:r>
              <a:rPr lang="en-US" sz="1200" dirty="0" smtClean="0">
                <a:solidFill>
                  <a:schemeClr val="tx1"/>
                </a:solidFill>
              </a:rPr>
              <a:t>as a bookmark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14050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HeyMath! Dashboard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6748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" y="928091"/>
            <a:ext cx="9128924" cy="509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Up Arrow Callout 20"/>
          <p:cNvSpPr/>
          <p:nvPr/>
        </p:nvSpPr>
        <p:spPr>
          <a:xfrm>
            <a:off x="2354252" y="3933056"/>
            <a:ext cx="1224136" cy="93610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8482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the </a:t>
            </a:r>
            <a:r>
              <a:rPr lang="en-US" sz="1200" b="1" dirty="0" smtClean="0">
                <a:solidFill>
                  <a:schemeClr val="tx1"/>
                </a:solidFill>
              </a:rPr>
              <a:t>Level</a:t>
            </a:r>
            <a:r>
              <a:rPr lang="en-US" sz="1200" dirty="0" smtClean="0">
                <a:solidFill>
                  <a:schemeClr val="tx1"/>
                </a:solidFill>
              </a:rPr>
              <a:t> from the dropdown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326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HeyMath! Lessons</a:t>
            </a:r>
            <a:endParaRPr lang="en-IN" sz="2800" b="1" dirty="0"/>
          </a:p>
        </p:txBody>
      </p:sp>
      <p:sp>
        <p:nvSpPr>
          <p:cNvPr id="10" name="Up Arrow Callout 9"/>
          <p:cNvSpPr/>
          <p:nvPr/>
        </p:nvSpPr>
        <p:spPr>
          <a:xfrm>
            <a:off x="4684005" y="4021716"/>
            <a:ext cx="1008112" cy="200437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296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Lesson resources filtered by type (For example,</a:t>
            </a:r>
            <a:r>
              <a:rPr lang="en-US" sz="1200" b="1" dirty="0" smtClean="0">
                <a:solidFill>
                  <a:schemeClr val="tx1"/>
                </a:solidFill>
              </a:rPr>
              <a:t> Math Tools</a:t>
            </a:r>
            <a:r>
              <a:rPr lang="en-US" sz="1200" dirty="0" smtClean="0">
                <a:solidFill>
                  <a:schemeClr val="tx1"/>
                </a:solidFill>
              </a:rPr>
              <a:t>) can be accessed from here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3243374" y="2929203"/>
            <a:ext cx="1282412" cy="100385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8482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the </a:t>
            </a:r>
            <a:r>
              <a:rPr lang="en-US" sz="1200" b="1" dirty="0" smtClean="0">
                <a:solidFill>
                  <a:schemeClr val="tx1"/>
                </a:solidFill>
              </a:rPr>
              <a:t>Subject</a:t>
            </a:r>
            <a:r>
              <a:rPr lang="en-US" sz="1200" dirty="0" smtClean="0">
                <a:solidFill>
                  <a:schemeClr val="tx1"/>
                </a:solidFill>
              </a:rPr>
              <a:t> from the dropdown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22274" y="1863248"/>
            <a:ext cx="3104331" cy="619584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Type</a:t>
            </a:r>
            <a:r>
              <a:rPr lang="en-IN" sz="1200" dirty="0" smtClean="0">
                <a:solidFill>
                  <a:schemeClr val="tx1"/>
                </a:solidFill>
              </a:rPr>
              <a:t> </a:t>
            </a:r>
            <a:r>
              <a:rPr lang="en-IN" sz="1200" dirty="0" smtClean="0">
                <a:solidFill>
                  <a:schemeClr val="tx1"/>
                </a:solidFill>
              </a:rPr>
              <a:t>a </a:t>
            </a:r>
            <a:r>
              <a:rPr lang="en-IN" sz="1200" dirty="0" smtClean="0">
                <a:solidFill>
                  <a:schemeClr val="tx1"/>
                </a:solidFill>
              </a:rPr>
              <a:t>keyword </a:t>
            </a:r>
            <a:r>
              <a:rPr lang="en-IN" sz="1200" dirty="0" smtClean="0">
                <a:solidFill>
                  <a:schemeClr val="tx1"/>
                </a:solidFill>
              </a:rPr>
              <a:t>to search for lessons across grades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7" name="Right Arrow Callout 16"/>
          <p:cNvSpPr/>
          <p:nvPr/>
        </p:nvSpPr>
        <p:spPr>
          <a:xfrm>
            <a:off x="2502587" y="908720"/>
            <a:ext cx="2933509" cy="428712"/>
          </a:xfrm>
          <a:prstGeom prst="rightArrowCallout">
            <a:avLst>
              <a:gd name="adj1" fmla="val 25000"/>
              <a:gd name="adj2" fmla="val 25000"/>
              <a:gd name="adj3" fmla="val 64992"/>
              <a:gd name="adj4" fmla="val 8223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on LESSONS to view the lessons mapped to your </a:t>
            </a:r>
            <a:r>
              <a:rPr lang="en-US" sz="1200" dirty="0" smtClean="0">
                <a:solidFill>
                  <a:schemeClr val="tx1"/>
                </a:solidFill>
              </a:rPr>
              <a:t>curriculum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592" y="2485511"/>
            <a:ext cx="2049526" cy="4463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" y="1306497"/>
            <a:ext cx="8954633" cy="457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326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HeyMath! Lessons</a:t>
            </a:r>
            <a:endParaRPr lang="en-IN" sz="2800" b="1" dirty="0"/>
          </a:p>
        </p:txBody>
      </p:sp>
      <p:sp>
        <p:nvSpPr>
          <p:cNvPr id="2" name="Left Arrow Callout 1"/>
          <p:cNvSpPr/>
          <p:nvPr/>
        </p:nvSpPr>
        <p:spPr>
          <a:xfrm>
            <a:off x="1757978" y="4077072"/>
            <a:ext cx="1872208" cy="4956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394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on </a:t>
            </a:r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US" sz="1200" dirty="0" smtClean="0">
                <a:solidFill>
                  <a:schemeClr val="tx1"/>
                </a:solidFill>
              </a:rPr>
              <a:t> Topic to view the lessons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2" name="Right Arrow Callout 11"/>
          <p:cNvSpPr/>
          <p:nvPr/>
        </p:nvSpPr>
        <p:spPr>
          <a:xfrm flipH="1">
            <a:off x="6228184" y="4324884"/>
            <a:ext cx="1947243" cy="64807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831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Click on the lesson name or the thumbnail to view it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2627784" y="1950407"/>
            <a:ext cx="3104331" cy="1255824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Access lesson resources categorised by type: Concept based lessons, Hand-On Activities, Math Tools, </a:t>
            </a:r>
            <a:r>
              <a:rPr lang="en-IN" sz="1200" dirty="0" smtClean="0">
                <a:solidFill>
                  <a:schemeClr val="tx1"/>
                </a:solidFill>
              </a:rPr>
              <a:t>Games</a:t>
            </a:r>
            <a:r>
              <a:rPr lang="en-IN" sz="1200" dirty="0">
                <a:solidFill>
                  <a:schemeClr val="tx1"/>
                </a:solidFill>
              </a:rPr>
              <a:t>, </a:t>
            </a:r>
            <a:r>
              <a:rPr lang="en-IN" sz="1200" dirty="0" smtClean="0">
                <a:solidFill>
                  <a:schemeClr val="tx1"/>
                </a:solidFill>
              </a:rPr>
              <a:t>resources </a:t>
            </a:r>
            <a:r>
              <a:rPr lang="en-IN" sz="1200" dirty="0">
                <a:solidFill>
                  <a:schemeClr val="tx1"/>
                </a:solidFill>
              </a:rPr>
              <a:t>etc. within each </a:t>
            </a:r>
            <a:r>
              <a:rPr lang="en-IN" sz="1200" dirty="0" smtClean="0">
                <a:solidFill>
                  <a:schemeClr val="tx1"/>
                </a:solidFill>
              </a:rPr>
              <a:t>Topic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7083505" y="2420888"/>
            <a:ext cx="1313694" cy="1368152"/>
          </a:xfrm>
          <a:prstGeom prst="upArrowCallout">
            <a:avLst>
              <a:gd name="adj1" fmla="val 22215"/>
              <a:gd name="adj2" fmla="val 25000"/>
              <a:gd name="adj3" fmla="val 15253"/>
              <a:gd name="adj4" fmla="val 7139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Choose this if you wish to assign a </a:t>
            </a:r>
            <a:r>
              <a:rPr lang="en-US" sz="1200" b="1" dirty="0" smtClean="0">
                <a:solidFill>
                  <a:schemeClr val="tx1"/>
                </a:solidFill>
              </a:rPr>
              <a:t>Reading</a:t>
            </a:r>
            <a:r>
              <a:rPr lang="en-US" sz="1200" dirty="0" smtClean="0">
                <a:solidFill>
                  <a:schemeClr val="tx1"/>
                </a:solidFill>
              </a:rPr>
              <a:t> assignment for students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326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Navigation within a Lesson</a:t>
            </a:r>
            <a:endParaRPr lang="en-IN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95536" y="980728"/>
            <a:ext cx="8424936" cy="4774802"/>
            <a:chOff x="251520" y="520402"/>
            <a:chExt cx="8103104" cy="39829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0" t="6035" r="16935" b="35815"/>
            <a:stretch/>
          </p:blipFill>
          <p:spPr bwMode="auto">
            <a:xfrm>
              <a:off x="251520" y="520402"/>
              <a:ext cx="8103104" cy="3982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149080"/>
              <a:ext cx="8103104" cy="354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Down Arrow Callout 5"/>
          <p:cNvSpPr/>
          <p:nvPr/>
        </p:nvSpPr>
        <p:spPr>
          <a:xfrm>
            <a:off x="2555776" y="4640360"/>
            <a:ext cx="1632277" cy="73635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1534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to load </a:t>
            </a:r>
            <a:r>
              <a:rPr lang="en-US" sz="1200" dirty="0" smtClean="0">
                <a:solidFill>
                  <a:schemeClr val="tx1"/>
                </a:solidFill>
              </a:rPr>
              <a:t>audio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5652120" y="4640360"/>
            <a:ext cx="1632277" cy="73635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1534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to </a:t>
            </a:r>
            <a:r>
              <a:rPr lang="en-US" sz="1200" dirty="0" smtClean="0">
                <a:solidFill>
                  <a:schemeClr val="tx1"/>
                </a:solidFill>
              </a:rPr>
              <a:t>replay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7" name="Right Arrow Callout 16"/>
          <p:cNvSpPr/>
          <p:nvPr/>
        </p:nvSpPr>
        <p:spPr>
          <a:xfrm>
            <a:off x="4355975" y="5262611"/>
            <a:ext cx="1632277" cy="49291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89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to </a:t>
            </a:r>
            <a:r>
              <a:rPr lang="en-US" sz="1200" dirty="0" smtClean="0">
                <a:solidFill>
                  <a:schemeClr val="tx1"/>
                </a:solidFill>
              </a:rPr>
              <a:t>play lesson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8" name="Right Arrow Callout 17"/>
          <p:cNvSpPr/>
          <p:nvPr/>
        </p:nvSpPr>
        <p:spPr>
          <a:xfrm>
            <a:off x="3467829" y="1124744"/>
            <a:ext cx="3000429" cy="129614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890"/>
            </a:avLst>
          </a:prstGeom>
          <a:solidFill>
            <a:schemeClr val="accent3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Each lesson typically </a:t>
            </a:r>
            <a:r>
              <a:rPr lang="en-IN" sz="1200" dirty="0">
                <a:solidFill>
                  <a:schemeClr val="tx1"/>
                </a:solidFill>
              </a:rPr>
              <a:t>comprises</a:t>
            </a:r>
            <a:r>
              <a:rPr lang="en-IN" sz="1200" dirty="0" smtClean="0">
                <a:solidFill>
                  <a:srgbClr val="FF0000"/>
                </a:solidFill>
              </a:rPr>
              <a:t> </a:t>
            </a:r>
            <a:r>
              <a:rPr lang="en-IN" sz="1200" dirty="0" smtClean="0">
                <a:solidFill>
                  <a:schemeClr val="tx1"/>
                </a:solidFill>
              </a:rPr>
              <a:t>the </a:t>
            </a:r>
            <a:r>
              <a:rPr lang="en-IN" sz="1200" dirty="0">
                <a:solidFill>
                  <a:schemeClr val="tx1"/>
                </a:solidFill>
              </a:rPr>
              <a:t>following segments – Introduction, </a:t>
            </a:r>
            <a:r>
              <a:rPr lang="en-IN" sz="1200" dirty="0" smtClean="0">
                <a:solidFill>
                  <a:schemeClr val="tx1"/>
                </a:solidFill>
              </a:rPr>
              <a:t>Examples </a:t>
            </a:r>
            <a:r>
              <a:rPr lang="en-IN" sz="1200" dirty="0">
                <a:solidFill>
                  <a:schemeClr val="tx1"/>
                </a:solidFill>
              </a:rPr>
              <a:t>and Practice </a:t>
            </a:r>
            <a:r>
              <a:rPr lang="en-IN" sz="1200" dirty="0" smtClean="0">
                <a:solidFill>
                  <a:schemeClr val="tx1"/>
                </a:solidFill>
              </a:rPr>
              <a:t>Questions.</a:t>
            </a:r>
            <a:endParaRPr lang="en-IN" sz="1200" dirty="0">
              <a:solidFill>
                <a:schemeClr val="tx1"/>
              </a:solidFill>
            </a:endParaRPr>
          </a:p>
          <a:p>
            <a:pPr algn="ctr"/>
            <a:r>
              <a:rPr lang="en-IN" sz="1200" dirty="0">
                <a:solidFill>
                  <a:schemeClr val="tx1"/>
                </a:solidFill>
              </a:rPr>
              <a:t>Select the relevant </a:t>
            </a:r>
            <a:r>
              <a:rPr lang="en-IN" sz="1200" dirty="0" smtClean="0">
                <a:solidFill>
                  <a:schemeClr val="tx1"/>
                </a:solidFill>
              </a:rPr>
              <a:t>dropdown </a:t>
            </a:r>
            <a:r>
              <a:rPr lang="en-IN" sz="1200" dirty="0">
                <a:solidFill>
                  <a:schemeClr val="tx1"/>
                </a:solidFill>
              </a:rPr>
              <a:t>to view the </a:t>
            </a:r>
            <a:r>
              <a:rPr lang="en-IN" sz="1200" dirty="0" smtClean="0">
                <a:solidFill>
                  <a:schemeClr val="tx1"/>
                </a:solidFill>
              </a:rPr>
              <a:t>resources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6223470" y="5609659"/>
            <a:ext cx="2121853" cy="73960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962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Move the scroll bar to fast forward or rewind the </a:t>
            </a:r>
            <a:r>
              <a:rPr lang="en-IN" sz="1200" dirty="0" smtClean="0">
                <a:solidFill>
                  <a:schemeClr val="tx1"/>
                </a:solidFill>
              </a:rPr>
              <a:t>lesson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33265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assignments?</a:t>
            </a:r>
            <a:endParaRPr lang="en-IN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6034" r="21230" b="62120"/>
          <a:stretch/>
        </p:blipFill>
        <p:spPr bwMode="auto">
          <a:xfrm>
            <a:off x="143508" y="951494"/>
            <a:ext cx="8748972" cy="2352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645024"/>
            <a:ext cx="7346510" cy="255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 can assign the following type of assignments to your students.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QUIZ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Three different modes: Adaptive Practice / Standard Practice / Test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WORKSHEET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PRASSO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READING</a:t>
            </a:r>
            <a:endParaRPr lang="en-IN" sz="1600" b="1" dirty="0"/>
          </a:p>
        </p:txBody>
      </p:sp>
      <p:sp>
        <p:nvSpPr>
          <p:cNvPr id="7" name="Right Arrow Callout 6"/>
          <p:cNvSpPr/>
          <p:nvPr/>
        </p:nvSpPr>
        <p:spPr>
          <a:xfrm>
            <a:off x="3779912" y="951494"/>
            <a:ext cx="2933509" cy="428712"/>
          </a:xfrm>
          <a:prstGeom prst="rightArrowCallout">
            <a:avLst>
              <a:gd name="adj1" fmla="val 25000"/>
              <a:gd name="adj2" fmla="val 25000"/>
              <a:gd name="adj3" fmla="val 64992"/>
              <a:gd name="adj4" fmla="val 82239"/>
            </a:avLst>
          </a:prstGeom>
          <a:solidFill>
            <a:schemeClr val="accent3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on </a:t>
            </a:r>
            <a:r>
              <a:rPr lang="en-US" sz="1200" dirty="0" smtClean="0">
                <a:solidFill>
                  <a:schemeClr val="tx1"/>
                </a:solidFill>
              </a:rPr>
              <a:t>ASSIGNMENTS if you wish to assign work for your students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025"/>
            <a:ext cx="9144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HeyMath!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326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assignment? - Quiz</a:t>
            </a:r>
            <a:endParaRPr lang="en-IN" sz="2800" b="1" dirty="0"/>
          </a:p>
        </p:txBody>
      </p:sp>
      <p:sp>
        <p:nvSpPr>
          <p:cNvPr id="8" name="Down Arrow Callout 7"/>
          <p:cNvSpPr/>
          <p:nvPr/>
        </p:nvSpPr>
        <p:spPr>
          <a:xfrm>
            <a:off x="395536" y="1772816"/>
            <a:ext cx="2086677" cy="523962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Provide keywords to search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955626" y="3320135"/>
            <a:ext cx="2104206" cy="64807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655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dirty="0" smtClean="0">
                <a:solidFill>
                  <a:schemeClr val="tx1"/>
                </a:solidFill>
              </a:rPr>
              <a:t>lick to view the topics and questions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699792" y="1602750"/>
            <a:ext cx="3104331" cy="523962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Country/Level  can be selected here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6600134" y="1864731"/>
            <a:ext cx="1464712" cy="1043601"/>
          </a:xfrm>
          <a:prstGeom prst="leftArrowCallout">
            <a:avLst>
              <a:gd name="adj1" fmla="val 13403"/>
              <a:gd name="adj2" fmla="val 25000"/>
              <a:gd name="adj3" fmla="val 25000"/>
              <a:gd name="adj4" fmla="val 6706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Search for Pre-created quizzes for a particular topic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904</Words>
  <Application>Microsoft Office PowerPoint</Application>
  <PresentationFormat>On-screen Show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HeyMath! User Guide - Teachers</vt:lpstr>
      <vt:lpstr>Logging into HeyMath!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Chitra</dc:creator>
  <cp:lastModifiedBy>HeyMath!</cp:lastModifiedBy>
  <cp:revision>217</cp:revision>
  <dcterms:created xsi:type="dcterms:W3CDTF">2016-09-29T10:44:36Z</dcterms:created>
  <dcterms:modified xsi:type="dcterms:W3CDTF">2016-12-26T07:28:43Z</dcterms:modified>
</cp:coreProperties>
</file>